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4"/>
  </p:notesMasterIdLst>
  <p:sldIdLst>
    <p:sldId id="26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29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3CCF04-7EB5-4DE1-93C3-84F523D243E1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D19D7F84-261D-492E-B321-BBD53A03FE12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</a:rPr>
            <a:t>Проектирование</a:t>
          </a:r>
          <a:endParaRPr lang="ru-RU" b="1" dirty="0"/>
        </a:p>
      </dgm:t>
    </dgm:pt>
    <dgm:pt modelId="{C22EEB81-13CE-4B69-8D33-643095F31A9F}" type="parTrans" cxnId="{0435016F-5684-47ED-A649-DAA1715AAD9E}">
      <dgm:prSet/>
      <dgm:spPr/>
      <dgm:t>
        <a:bodyPr/>
        <a:lstStyle/>
        <a:p>
          <a:endParaRPr lang="ru-RU"/>
        </a:p>
      </dgm:t>
    </dgm:pt>
    <dgm:pt modelId="{8C519B3A-0E3F-4EDB-A1B8-2CDC39628476}" type="sibTrans" cxnId="{0435016F-5684-47ED-A649-DAA1715AAD9E}">
      <dgm:prSet/>
      <dgm:spPr/>
      <dgm:t>
        <a:bodyPr/>
        <a:lstStyle/>
        <a:p>
          <a:endParaRPr lang="ru-RU"/>
        </a:p>
      </dgm:t>
    </dgm:pt>
    <dgm:pt modelId="{EDB9605A-8C2F-4E5C-94ED-1EED008BF5F4}">
      <dgm:prSet phldrT="[Текст]"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sym typeface="Symbol" panose="05050102010706020507" pitchFamily="18" charset="2"/>
            </a:rPr>
            <a:t>Варианты</a:t>
          </a:r>
          <a:endParaRPr lang="ru-RU" dirty="0"/>
        </a:p>
      </dgm:t>
    </dgm:pt>
    <dgm:pt modelId="{86E4CCAC-12F0-4CAC-A9B5-DDF743296154}" type="parTrans" cxnId="{54C5DD0B-4E5C-4BF8-A75A-E66FAFE337FD}">
      <dgm:prSet/>
      <dgm:spPr/>
      <dgm:t>
        <a:bodyPr/>
        <a:lstStyle/>
        <a:p>
          <a:endParaRPr lang="ru-RU"/>
        </a:p>
      </dgm:t>
    </dgm:pt>
    <dgm:pt modelId="{ACC85DA3-3D58-4178-888F-F16080D62360}" type="sibTrans" cxnId="{54C5DD0B-4E5C-4BF8-A75A-E66FAFE337FD}">
      <dgm:prSet/>
      <dgm:spPr/>
      <dgm:t>
        <a:bodyPr/>
        <a:lstStyle/>
        <a:p>
          <a:endParaRPr lang="ru-RU"/>
        </a:p>
      </dgm:t>
    </dgm:pt>
    <dgm:pt modelId="{17F49CBD-B65E-4C82-B7AA-6AE38F4AA856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sym typeface="Symbol" panose="05050102010706020507" pitchFamily="18" charset="2"/>
            </a:rPr>
            <a:t>Сравнение на основе принятого критерия </a:t>
          </a:r>
          <a:endParaRPr lang="ru-RU" dirty="0"/>
        </a:p>
      </dgm:t>
    </dgm:pt>
    <dgm:pt modelId="{B16AC6FB-7035-4AFC-9C03-17A05D8B6354}" type="parTrans" cxnId="{69A700E4-6C51-42DD-AD36-1E3C2F267155}">
      <dgm:prSet/>
      <dgm:spPr/>
      <dgm:t>
        <a:bodyPr/>
        <a:lstStyle/>
        <a:p>
          <a:endParaRPr lang="ru-RU"/>
        </a:p>
      </dgm:t>
    </dgm:pt>
    <dgm:pt modelId="{6D2683B9-7CB0-4307-80CB-354177AB9E05}" type="sibTrans" cxnId="{69A700E4-6C51-42DD-AD36-1E3C2F267155}">
      <dgm:prSet/>
      <dgm:spPr/>
      <dgm:t>
        <a:bodyPr/>
        <a:lstStyle/>
        <a:p>
          <a:endParaRPr lang="ru-RU"/>
        </a:p>
      </dgm:t>
    </dgm:pt>
    <dgm:pt modelId="{6CA501D2-C763-4B47-AA78-80736FD77237}" type="pres">
      <dgm:prSet presAssocID="{DF3CCF04-7EB5-4DE1-93C3-84F523D243E1}" presName="Name0" presStyleCnt="0">
        <dgm:presLayoutVars>
          <dgm:dir/>
          <dgm:resizeHandles val="exact"/>
        </dgm:presLayoutVars>
      </dgm:prSet>
      <dgm:spPr/>
    </dgm:pt>
    <dgm:pt modelId="{D5D66CE3-9972-4F7A-895C-9DD1F760D375}" type="pres">
      <dgm:prSet presAssocID="{D19D7F84-261D-492E-B321-BBD53A03FE12}" presName="node" presStyleLbl="node1" presStyleIdx="0" presStyleCnt="3" custLinFactNeighborX="-4461" custLinFactNeighborY="-38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AA5C1-2F05-46E3-AF91-AB29A93CCEEB}" type="pres">
      <dgm:prSet presAssocID="{8C519B3A-0E3F-4EDB-A1B8-2CDC3962847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E1B67F06-D1EF-4866-9FC0-C972E62255F1}" type="pres">
      <dgm:prSet presAssocID="{8C519B3A-0E3F-4EDB-A1B8-2CDC39628476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D5B8B0F3-4107-4CBC-A2CA-AA5F8693806F}" type="pres">
      <dgm:prSet presAssocID="{EDB9605A-8C2F-4E5C-94ED-1EED008BF5F4}" presName="node" presStyleLbl="node1" presStyleIdx="1" presStyleCnt="3" custLinFactNeighborX="-10409" custLinFactNeighborY="26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33ABB9-5654-4148-A4BA-9B9124A09C28}" type="pres">
      <dgm:prSet presAssocID="{ACC85DA3-3D58-4178-888F-F16080D62360}" presName="sibTrans" presStyleLbl="sibTrans2D1" presStyleIdx="1" presStyleCnt="2"/>
      <dgm:spPr/>
      <dgm:t>
        <a:bodyPr/>
        <a:lstStyle/>
        <a:p>
          <a:endParaRPr lang="ru-RU"/>
        </a:p>
      </dgm:t>
    </dgm:pt>
    <dgm:pt modelId="{0E19D86A-8CC9-493B-BD8C-3A64D7301F00}" type="pres">
      <dgm:prSet presAssocID="{ACC85DA3-3D58-4178-888F-F16080D62360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7ABE6064-FEF6-4BA1-BDAE-DEE525890D78}" type="pres">
      <dgm:prSet presAssocID="{17F49CBD-B65E-4C82-B7AA-6AE38F4AA856}" presName="node" presStyleLbl="node1" presStyleIdx="2" presStyleCnt="3" custLinFactNeighborX="1438" custLinFactNeighborY="72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C5DD0B-4E5C-4BF8-A75A-E66FAFE337FD}" srcId="{DF3CCF04-7EB5-4DE1-93C3-84F523D243E1}" destId="{EDB9605A-8C2F-4E5C-94ED-1EED008BF5F4}" srcOrd="1" destOrd="0" parTransId="{86E4CCAC-12F0-4CAC-A9B5-DDF743296154}" sibTransId="{ACC85DA3-3D58-4178-888F-F16080D62360}"/>
    <dgm:cxn modelId="{5BEE6F25-5326-47CF-8327-6D4D5AF00CDE}" type="presOf" srcId="{ACC85DA3-3D58-4178-888F-F16080D62360}" destId="{0E19D86A-8CC9-493B-BD8C-3A64D7301F00}" srcOrd="1" destOrd="0" presId="urn:microsoft.com/office/officeart/2005/8/layout/process1"/>
    <dgm:cxn modelId="{0435016F-5684-47ED-A649-DAA1715AAD9E}" srcId="{DF3CCF04-7EB5-4DE1-93C3-84F523D243E1}" destId="{D19D7F84-261D-492E-B321-BBD53A03FE12}" srcOrd="0" destOrd="0" parTransId="{C22EEB81-13CE-4B69-8D33-643095F31A9F}" sibTransId="{8C519B3A-0E3F-4EDB-A1B8-2CDC39628476}"/>
    <dgm:cxn modelId="{7695306B-A1C3-476C-91E9-B18AFC89E694}" type="presOf" srcId="{8C519B3A-0E3F-4EDB-A1B8-2CDC39628476}" destId="{5BEAA5C1-2F05-46E3-AF91-AB29A93CCEEB}" srcOrd="0" destOrd="0" presId="urn:microsoft.com/office/officeart/2005/8/layout/process1"/>
    <dgm:cxn modelId="{AF555DF1-67E6-4752-90B0-CD4C3841DF44}" type="presOf" srcId="{ACC85DA3-3D58-4178-888F-F16080D62360}" destId="{0233ABB9-5654-4148-A4BA-9B9124A09C28}" srcOrd="0" destOrd="0" presId="urn:microsoft.com/office/officeart/2005/8/layout/process1"/>
    <dgm:cxn modelId="{69A700E4-6C51-42DD-AD36-1E3C2F267155}" srcId="{DF3CCF04-7EB5-4DE1-93C3-84F523D243E1}" destId="{17F49CBD-B65E-4C82-B7AA-6AE38F4AA856}" srcOrd="2" destOrd="0" parTransId="{B16AC6FB-7035-4AFC-9C03-17A05D8B6354}" sibTransId="{6D2683B9-7CB0-4307-80CB-354177AB9E05}"/>
    <dgm:cxn modelId="{7EA08A27-CF5D-4868-AD0B-E86AF584F37D}" type="presOf" srcId="{EDB9605A-8C2F-4E5C-94ED-1EED008BF5F4}" destId="{D5B8B0F3-4107-4CBC-A2CA-AA5F8693806F}" srcOrd="0" destOrd="0" presId="urn:microsoft.com/office/officeart/2005/8/layout/process1"/>
    <dgm:cxn modelId="{5FD7ACB6-CDBB-41F5-B339-54A6A51E7998}" type="presOf" srcId="{8C519B3A-0E3F-4EDB-A1B8-2CDC39628476}" destId="{E1B67F06-D1EF-4866-9FC0-C972E62255F1}" srcOrd="1" destOrd="0" presId="urn:microsoft.com/office/officeart/2005/8/layout/process1"/>
    <dgm:cxn modelId="{71660C38-7519-4C0E-93CD-57B27071F74C}" type="presOf" srcId="{17F49CBD-B65E-4C82-B7AA-6AE38F4AA856}" destId="{7ABE6064-FEF6-4BA1-BDAE-DEE525890D78}" srcOrd="0" destOrd="0" presId="urn:microsoft.com/office/officeart/2005/8/layout/process1"/>
    <dgm:cxn modelId="{87A2587D-49E8-44F5-9757-F27281FFAF78}" type="presOf" srcId="{D19D7F84-261D-492E-B321-BBD53A03FE12}" destId="{D5D66CE3-9972-4F7A-895C-9DD1F760D375}" srcOrd="0" destOrd="0" presId="urn:microsoft.com/office/officeart/2005/8/layout/process1"/>
    <dgm:cxn modelId="{023FBFEE-BB41-4856-9C4B-B9CA3772BDC7}" type="presOf" srcId="{DF3CCF04-7EB5-4DE1-93C3-84F523D243E1}" destId="{6CA501D2-C763-4B47-AA78-80736FD77237}" srcOrd="0" destOrd="0" presId="urn:microsoft.com/office/officeart/2005/8/layout/process1"/>
    <dgm:cxn modelId="{70975895-E263-42A1-97C2-463530B63EFB}" type="presParOf" srcId="{6CA501D2-C763-4B47-AA78-80736FD77237}" destId="{D5D66CE3-9972-4F7A-895C-9DD1F760D375}" srcOrd="0" destOrd="0" presId="urn:microsoft.com/office/officeart/2005/8/layout/process1"/>
    <dgm:cxn modelId="{1BF338EC-D5C4-4139-A6B8-FDBA3ACC4BE2}" type="presParOf" srcId="{6CA501D2-C763-4B47-AA78-80736FD77237}" destId="{5BEAA5C1-2F05-46E3-AF91-AB29A93CCEEB}" srcOrd="1" destOrd="0" presId="urn:microsoft.com/office/officeart/2005/8/layout/process1"/>
    <dgm:cxn modelId="{8BF8D755-C562-4535-8607-E49213F8B9C3}" type="presParOf" srcId="{5BEAA5C1-2F05-46E3-AF91-AB29A93CCEEB}" destId="{E1B67F06-D1EF-4866-9FC0-C972E62255F1}" srcOrd="0" destOrd="0" presId="urn:microsoft.com/office/officeart/2005/8/layout/process1"/>
    <dgm:cxn modelId="{D845B4D7-B94A-4F77-A4E6-6CE0E205EB28}" type="presParOf" srcId="{6CA501D2-C763-4B47-AA78-80736FD77237}" destId="{D5B8B0F3-4107-4CBC-A2CA-AA5F8693806F}" srcOrd="2" destOrd="0" presId="urn:microsoft.com/office/officeart/2005/8/layout/process1"/>
    <dgm:cxn modelId="{8CB73176-A6F0-4ED5-A45B-59256D57A3FC}" type="presParOf" srcId="{6CA501D2-C763-4B47-AA78-80736FD77237}" destId="{0233ABB9-5654-4148-A4BA-9B9124A09C28}" srcOrd="3" destOrd="0" presId="urn:microsoft.com/office/officeart/2005/8/layout/process1"/>
    <dgm:cxn modelId="{505A4D31-C97A-408C-9B4E-37141531EF2D}" type="presParOf" srcId="{0233ABB9-5654-4148-A4BA-9B9124A09C28}" destId="{0E19D86A-8CC9-493B-BD8C-3A64D7301F00}" srcOrd="0" destOrd="0" presId="urn:microsoft.com/office/officeart/2005/8/layout/process1"/>
    <dgm:cxn modelId="{BE58626B-F2FB-437E-A590-C6F5F2EF5218}" type="presParOf" srcId="{6CA501D2-C763-4B47-AA78-80736FD77237}" destId="{7ABE6064-FEF6-4BA1-BDAE-DEE525890D7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66CE3-9972-4F7A-895C-9DD1F760D375}">
      <dsp:nvSpPr>
        <dsp:cNvPr id="0" name=""/>
        <dsp:cNvSpPr/>
      </dsp:nvSpPr>
      <dsp:spPr>
        <a:xfrm>
          <a:off x="0" y="981469"/>
          <a:ext cx="1599826" cy="11848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</a:rPr>
            <a:t>Проектирование</a:t>
          </a:r>
          <a:endParaRPr lang="ru-RU" b="1" kern="1200" dirty="0"/>
        </a:p>
      </dsp:txBody>
      <dsp:txXfrm>
        <a:off x="34704" y="1016173"/>
        <a:ext cx="1530418" cy="1115463"/>
      </dsp:txXfrm>
    </dsp:sp>
    <dsp:sp modelId="{5BEAA5C1-2F05-46E3-AF91-AB29A93CCEEB}">
      <dsp:nvSpPr>
        <dsp:cNvPr id="0" name=""/>
        <dsp:cNvSpPr/>
      </dsp:nvSpPr>
      <dsp:spPr>
        <a:xfrm rot="1173831">
          <a:off x="1735795" y="1766245"/>
          <a:ext cx="327161" cy="3967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1738628" y="1829163"/>
        <a:ext cx="229013" cy="238055"/>
      </dsp:txXfrm>
    </dsp:sp>
    <dsp:sp modelId="{D5B8B0F3-4107-4CBC-A2CA-AA5F8693806F}">
      <dsp:nvSpPr>
        <dsp:cNvPr id="0" name=""/>
        <dsp:cNvSpPr/>
      </dsp:nvSpPr>
      <dsp:spPr>
        <a:xfrm>
          <a:off x="2181476" y="1756706"/>
          <a:ext cx="1599826" cy="1184871"/>
        </a:xfrm>
        <a:prstGeom prst="roundRect">
          <a:avLst>
            <a:gd name="adj" fmla="val 10000"/>
          </a:avLst>
        </a:prstGeom>
        <a:solidFill>
          <a:schemeClr val="accent4">
            <a:hueOff val="557484"/>
            <a:satOff val="11831"/>
            <a:lumOff val="39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sym typeface="Symbol" panose="05050102010706020507" pitchFamily="18" charset="2"/>
            </a:rPr>
            <a:t>Варианты</a:t>
          </a:r>
          <a:endParaRPr lang="ru-RU" kern="1200" dirty="0"/>
        </a:p>
      </dsp:txBody>
      <dsp:txXfrm>
        <a:off x="2216180" y="1791410"/>
        <a:ext cx="1530418" cy="1115463"/>
      </dsp:txXfrm>
    </dsp:sp>
    <dsp:sp modelId="{0233ABB9-5654-4148-A4BA-9B9124A09C28}">
      <dsp:nvSpPr>
        <dsp:cNvPr id="0" name=""/>
        <dsp:cNvSpPr/>
      </dsp:nvSpPr>
      <dsp:spPr>
        <a:xfrm rot="793069">
          <a:off x="3954865" y="2425116"/>
          <a:ext cx="389191" cy="3967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114968"/>
            <a:satOff val="23662"/>
            <a:lumOff val="7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956412" y="2491119"/>
        <a:ext cx="272434" cy="238055"/>
      </dsp:txXfrm>
    </dsp:sp>
    <dsp:sp modelId="{7ABE6064-FEF6-4BA1-BDAE-DEE525890D78}">
      <dsp:nvSpPr>
        <dsp:cNvPr id="0" name=""/>
        <dsp:cNvSpPr/>
      </dsp:nvSpPr>
      <dsp:spPr>
        <a:xfrm>
          <a:off x="4496173" y="2300373"/>
          <a:ext cx="1599826" cy="1184871"/>
        </a:xfrm>
        <a:prstGeom prst="roundRect">
          <a:avLst>
            <a:gd name="adj" fmla="val 10000"/>
          </a:avLst>
        </a:prstGeom>
        <a:solidFill>
          <a:schemeClr val="accent4">
            <a:hueOff val="1114968"/>
            <a:satOff val="23662"/>
            <a:lumOff val="78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sym typeface="Symbol" panose="05050102010706020507" pitchFamily="18" charset="2"/>
            </a:rPr>
            <a:t>Сравнение на основе принятого критерия </a:t>
          </a:r>
          <a:endParaRPr lang="ru-RU" kern="1200" dirty="0"/>
        </a:p>
      </dsp:txBody>
      <dsp:txXfrm>
        <a:off x="4530877" y="2335077"/>
        <a:ext cx="1530418" cy="1115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1EAB9-62A7-49A5-9D57-1EDA2E11F64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50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smtClean="0"/>
              <a:t>Тема </a:t>
            </a:r>
            <a:r>
              <a:rPr lang="ru-RU" sz="4800" smtClean="0"/>
              <a:t>4. </a:t>
            </a:r>
            <a:r>
              <a:rPr lang="ru-RU" sz="4800" dirty="0"/>
              <a:t>Лекция </a:t>
            </a:r>
            <a:r>
              <a:rPr lang="ru-RU" sz="4800" dirty="0" smtClean="0"/>
              <a:t>6 </a:t>
            </a:r>
            <a:br>
              <a:rPr lang="ru-RU" sz="4800" dirty="0" smtClean="0"/>
            </a:br>
            <a:r>
              <a:rPr lang="ru-RU" dirty="0"/>
              <a:t>Проектирование поперечного профиля улиц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83004" y="969634"/>
            <a:ext cx="88745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5. Поперечный профиль городских улиц и дорог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7521" y="3394619"/>
            <a:ext cx="8950779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Поперечный профиль</a:t>
            </a: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7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изображение в уменьшенном масштабе сечения улицы (дороги) вертикальной плоскостью, перпендикулярной к ее оси.</a:t>
            </a:r>
            <a:endParaRPr lang="ru-RU" sz="1500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20862" b="32651"/>
          <a:stretch/>
        </p:blipFill>
        <p:spPr>
          <a:xfrm>
            <a:off x="1456680" y="1622766"/>
            <a:ext cx="6338137" cy="164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2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725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2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5" y="1228725"/>
            <a:ext cx="8496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основных задач проектировщика, строителя, работника эксплуатационной службы ?</a:t>
            </a:r>
            <a:endParaRPr lang="ru-RU" sz="2100" i="1" dirty="0">
              <a:solidFill>
                <a:srgbClr val="0070C0"/>
              </a:solidFill>
            </a:endParaRPr>
          </a:p>
        </p:txBody>
      </p:sp>
      <p:pic>
        <p:nvPicPr>
          <p:cNvPr id="20482" name="Picture 2" descr="Картинки по запросу дорожный водоотвод его назначение и конструк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8" y="2456259"/>
            <a:ext cx="3578762" cy="289290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Картинки по запросу дорожный водоотвод его назначение и конструкц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40" y="2456259"/>
            <a:ext cx="4230485" cy="289290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2875" y="5468704"/>
            <a:ext cx="84963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Водоотвод!!!</a:t>
            </a:r>
            <a:endParaRPr lang="ru-RU" sz="2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84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075" y="922558"/>
            <a:ext cx="84963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Водоотвод!!!</a:t>
            </a: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790700"/>
            <a:ext cx="2895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Загородная автомобильная дорога</a:t>
            </a:r>
            <a:endParaRPr lang="ru-RU" sz="2100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" y="2926851"/>
            <a:ext cx="4190306" cy="2029019"/>
            <a:chOff x="0" y="2508360"/>
            <a:chExt cx="5587075" cy="2705359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08360"/>
              <a:ext cx="5587075" cy="2623373"/>
            </a:xfrm>
            <a:prstGeom prst="rect">
              <a:avLst/>
            </a:prstGeom>
          </p:spPr>
        </p:pic>
        <p:sp>
          <p:nvSpPr>
            <p:cNvPr id="8" name="Полилиния 7"/>
            <p:cNvSpPr/>
            <p:nvPr/>
          </p:nvSpPr>
          <p:spPr>
            <a:xfrm>
              <a:off x="3466637" y="3816698"/>
              <a:ext cx="1244600" cy="590898"/>
            </a:xfrm>
            <a:custGeom>
              <a:avLst/>
              <a:gdLst>
                <a:gd name="connsiteX0" fmla="*/ 0 w 1244600"/>
                <a:gd name="connsiteY0" fmla="*/ 0 h 1155700"/>
                <a:gd name="connsiteX1" fmla="*/ 990600 w 1244600"/>
                <a:gd name="connsiteY1" fmla="*/ 647700 h 1155700"/>
                <a:gd name="connsiteX2" fmla="*/ 1244600 w 1244600"/>
                <a:gd name="connsiteY2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600" h="1155700">
                  <a:moveTo>
                    <a:pt x="0" y="0"/>
                  </a:moveTo>
                  <a:cubicBezTo>
                    <a:pt x="391583" y="227541"/>
                    <a:pt x="783167" y="455083"/>
                    <a:pt x="990600" y="647700"/>
                  </a:cubicBezTo>
                  <a:cubicBezTo>
                    <a:pt x="1198033" y="840317"/>
                    <a:pt x="1198033" y="1066800"/>
                    <a:pt x="1244600" y="1155700"/>
                  </a:cubicBez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9" name="Полилиния 8"/>
            <p:cNvSpPr/>
            <p:nvPr/>
          </p:nvSpPr>
          <p:spPr>
            <a:xfrm flipH="1">
              <a:off x="1003300" y="3816698"/>
              <a:ext cx="1587500" cy="590898"/>
            </a:xfrm>
            <a:custGeom>
              <a:avLst/>
              <a:gdLst>
                <a:gd name="connsiteX0" fmla="*/ 0 w 1244600"/>
                <a:gd name="connsiteY0" fmla="*/ 0 h 1155700"/>
                <a:gd name="connsiteX1" fmla="*/ 990600 w 1244600"/>
                <a:gd name="connsiteY1" fmla="*/ 647700 h 1155700"/>
                <a:gd name="connsiteX2" fmla="*/ 1244600 w 1244600"/>
                <a:gd name="connsiteY2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600" h="1155700">
                  <a:moveTo>
                    <a:pt x="0" y="0"/>
                  </a:moveTo>
                  <a:cubicBezTo>
                    <a:pt x="391583" y="227541"/>
                    <a:pt x="783167" y="455083"/>
                    <a:pt x="990600" y="647700"/>
                  </a:cubicBezTo>
                  <a:cubicBezTo>
                    <a:pt x="1198033" y="840317"/>
                    <a:pt x="1198033" y="1066800"/>
                    <a:pt x="1244600" y="1155700"/>
                  </a:cubicBez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22300" y="5182533"/>
              <a:ext cx="4851400" cy="31186"/>
            </a:xfrm>
            <a:prstGeom prst="line">
              <a:avLst/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>
            <a:off x="5286375" y="1790700"/>
            <a:ext cx="2895600" cy="3659412"/>
            <a:chOff x="7048500" y="1244600"/>
            <a:chExt cx="3860800" cy="487921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048500" y="1244600"/>
              <a:ext cx="3860800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100" b="1" i="1" u="sng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</a:t>
              </a:r>
              <a:endParaRPr lang="ru-RU" sz="21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7" name="Группа 56"/>
            <p:cNvGrpSpPr/>
            <p:nvPr/>
          </p:nvGrpSpPr>
          <p:grpSpPr>
            <a:xfrm>
              <a:off x="7302500" y="2011793"/>
              <a:ext cx="3395662" cy="4112023"/>
              <a:chOff x="7302500" y="2011793"/>
              <a:chExt cx="3395662" cy="4112023"/>
            </a:xfrm>
          </p:grpSpPr>
          <p:pic>
            <p:nvPicPr>
              <p:cNvPr id="14" name="Picture 2" descr="Картинки по запросу красные линии дорог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2500" y="2011793"/>
                <a:ext cx="3395662" cy="4112023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8039100" y="2011793"/>
                <a:ext cx="1384300" cy="2928507"/>
              </a:xfrm>
              <a:prstGeom prst="line">
                <a:avLst/>
              </a:prstGeom>
              <a:ln w="571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8039100" y="4940300"/>
                <a:ext cx="939800" cy="1041400"/>
              </a:xfrm>
              <a:prstGeom prst="line">
                <a:avLst/>
              </a:prstGeom>
              <a:ln w="571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 стрелкой 23"/>
              <p:cNvCxnSpPr/>
              <p:nvPr/>
            </p:nvCxnSpPr>
            <p:spPr>
              <a:xfrm>
                <a:off x="9000331" y="3175000"/>
                <a:ext cx="730250" cy="42169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 flipV="1">
                <a:off x="10307637" y="2400301"/>
                <a:ext cx="384175" cy="3581399"/>
              </a:xfrm>
              <a:prstGeom prst="line">
                <a:avLst/>
              </a:prstGeom>
              <a:ln w="571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 стрелкой 31"/>
              <p:cNvCxnSpPr/>
              <p:nvPr/>
            </p:nvCxnSpPr>
            <p:spPr>
              <a:xfrm flipH="1" flipV="1">
                <a:off x="9882385" y="3330623"/>
                <a:ext cx="594024" cy="55225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 стрелкой 32"/>
              <p:cNvCxnSpPr/>
              <p:nvPr/>
            </p:nvCxnSpPr>
            <p:spPr>
              <a:xfrm flipV="1">
                <a:off x="8798123" y="5275551"/>
                <a:ext cx="373063" cy="29314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 стрелкой 33"/>
              <p:cNvCxnSpPr/>
              <p:nvPr/>
            </p:nvCxnSpPr>
            <p:spPr>
              <a:xfrm>
                <a:off x="9266635" y="2558009"/>
                <a:ext cx="730250" cy="42169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 flipH="1" flipV="1">
                <a:off x="8220522" y="3127076"/>
                <a:ext cx="394146" cy="25877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 стрелкой 36"/>
              <p:cNvCxnSpPr/>
              <p:nvPr/>
            </p:nvCxnSpPr>
            <p:spPr>
              <a:xfrm flipH="1">
                <a:off x="7995458" y="5467824"/>
                <a:ext cx="307105" cy="18483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/>
              <p:cNvCxnSpPr/>
              <p:nvPr/>
            </p:nvCxnSpPr>
            <p:spPr>
              <a:xfrm>
                <a:off x="8806061" y="3690648"/>
                <a:ext cx="730250" cy="42169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/>
              <p:cNvCxnSpPr/>
              <p:nvPr/>
            </p:nvCxnSpPr>
            <p:spPr>
              <a:xfrm flipH="1" flipV="1">
                <a:off x="9882385" y="3829817"/>
                <a:ext cx="594024" cy="55225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/>
              <p:cNvCxnSpPr/>
              <p:nvPr/>
            </p:nvCxnSpPr>
            <p:spPr>
              <a:xfrm flipH="1" flipV="1">
                <a:off x="9848652" y="4329011"/>
                <a:ext cx="594024" cy="55225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 стрелкой 44"/>
              <p:cNvCxnSpPr/>
              <p:nvPr/>
            </p:nvCxnSpPr>
            <p:spPr>
              <a:xfrm flipH="1" flipV="1">
                <a:off x="9996885" y="4828205"/>
                <a:ext cx="360908" cy="5522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 стрелкой 47"/>
              <p:cNvCxnSpPr/>
              <p:nvPr/>
            </p:nvCxnSpPr>
            <p:spPr>
              <a:xfrm flipV="1">
                <a:off x="8548588" y="5064704"/>
                <a:ext cx="430312" cy="302374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 стрелкой 50"/>
              <p:cNvCxnSpPr/>
              <p:nvPr/>
            </p:nvCxnSpPr>
            <p:spPr>
              <a:xfrm flipH="1" flipV="1">
                <a:off x="8534177" y="2507132"/>
                <a:ext cx="394146" cy="25877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 стрелкой 51"/>
              <p:cNvCxnSpPr/>
              <p:nvPr/>
            </p:nvCxnSpPr>
            <p:spPr>
              <a:xfrm flipH="1" flipV="1">
                <a:off x="8022606" y="3589448"/>
                <a:ext cx="394146" cy="25877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 стрелкой 52"/>
              <p:cNvCxnSpPr/>
              <p:nvPr/>
            </p:nvCxnSpPr>
            <p:spPr>
              <a:xfrm flipH="1" flipV="1">
                <a:off x="7931225" y="4233868"/>
                <a:ext cx="288454" cy="16039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 стрелкой 55"/>
              <p:cNvCxnSpPr/>
              <p:nvPr/>
            </p:nvCxnSpPr>
            <p:spPr>
              <a:xfrm flipH="1">
                <a:off x="8263199" y="5675836"/>
                <a:ext cx="307105" cy="18483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Прямоугольник 34"/>
          <p:cNvSpPr/>
          <p:nvPr/>
        </p:nvSpPr>
        <p:spPr>
          <a:xfrm>
            <a:off x="0" y="85725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2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9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075" y="922558"/>
            <a:ext cx="84963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Водоотвод!!!</a:t>
            </a: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790700"/>
            <a:ext cx="2895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Загородная автомобильная дорога</a:t>
            </a:r>
            <a:endParaRPr lang="ru-RU" sz="2100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" y="2926851"/>
            <a:ext cx="4190306" cy="2029019"/>
            <a:chOff x="0" y="2508360"/>
            <a:chExt cx="5587075" cy="2705359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08360"/>
              <a:ext cx="5587075" cy="2623373"/>
            </a:xfrm>
            <a:prstGeom prst="rect">
              <a:avLst/>
            </a:prstGeom>
          </p:spPr>
        </p:pic>
        <p:sp>
          <p:nvSpPr>
            <p:cNvPr id="8" name="Полилиния 7"/>
            <p:cNvSpPr/>
            <p:nvPr/>
          </p:nvSpPr>
          <p:spPr>
            <a:xfrm>
              <a:off x="3466637" y="3816698"/>
              <a:ext cx="1244600" cy="590898"/>
            </a:xfrm>
            <a:custGeom>
              <a:avLst/>
              <a:gdLst>
                <a:gd name="connsiteX0" fmla="*/ 0 w 1244600"/>
                <a:gd name="connsiteY0" fmla="*/ 0 h 1155700"/>
                <a:gd name="connsiteX1" fmla="*/ 990600 w 1244600"/>
                <a:gd name="connsiteY1" fmla="*/ 647700 h 1155700"/>
                <a:gd name="connsiteX2" fmla="*/ 1244600 w 1244600"/>
                <a:gd name="connsiteY2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600" h="1155700">
                  <a:moveTo>
                    <a:pt x="0" y="0"/>
                  </a:moveTo>
                  <a:cubicBezTo>
                    <a:pt x="391583" y="227541"/>
                    <a:pt x="783167" y="455083"/>
                    <a:pt x="990600" y="647700"/>
                  </a:cubicBezTo>
                  <a:cubicBezTo>
                    <a:pt x="1198033" y="840317"/>
                    <a:pt x="1198033" y="1066800"/>
                    <a:pt x="1244600" y="1155700"/>
                  </a:cubicBez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9" name="Полилиния 8"/>
            <p:cNvSpPr/>
            <p:nvPr/>
          </p:nvSpPr>
          <p:spPr>
            <a:xfrm flipH="1">
              <a:off x="1003300" y="3816698"/>
              <a:ext cx="1587500" cy="590898"/>
            </a:xfrm>
            <a:custGeom>
              <a:avLst/>
              <a:gdLst>
                <a:gd name="connsiteX0" fmla="*/ 0 w 1244600"/>
                <a:gd name="connsiteY0" fmla="*/ 0 h 1155700"/>
                <a:gd name="connsiteX1" fmla="*/ 990600 w 1244600"/>
                <a:gd name="connsiteY1" fmla="*/ 647700 h 1155700"/>
                <a:gd name="connsiteX2" fmla="*/ 1244600 w 1244600"/>
                <a:gd name="connsiteY2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600" h="1155700">
                  <a:moveTo>
                    <a:pt x="0" y="0"/>
                  </a:moveTo>
                  <a:cubicBezTo>
                    <a:pt x="391583" y="227541"/>
                    <a:pt x="783167" y="455083"/>
                    <a:pt x="990600" y="647700"/>
                  </a:cubicBezTo>
                  <a:cubicBezTo>
                    <a:pt x="1198033" y="840317"/>
                    <a:pt x="1198033" y="1066800"/>
                    <a:pt x="1244600" y="1155700"/>
                  </a:cubicBez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22300" y="5182533"/>
              <a:ext cx="4851400" cy="31186"/>
            </a:xfrm>
            <a:prstGeom prst="line">
              <a:avLst/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>
            <a:off x="5286375" y="1790700"/>
            <a:ext cx="2895600" cy="3659412"/>
            <a:chOff x="7048500" y="1244600"/>
            <a:chExt cx="3860800" cy="487921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048500" y="1244600"/>
              <a:ext cx="3860800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100" b="1" i="1" u="sng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</a:t>
              </a:r>
              <a:endParaRPr lang="ru-RU" sz="21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7" name="Группа 56"/>
            <p:cNvGrpSpPr/>
            <p:nvPr/>
          </p:nvGrpSpPr>
          <p:grpSpPr>
            <a:xfrm>
              <a:off x="7302500" y="2011793"/>
              <a:ext cx="3395662" cy="4112023"/>
              <a:chOff x="7302500" y="2011793"/>
              <a:chExt cx="3395662" cy="4112023"/>
            </a:xfrm>
          </p:grpSpPr>
          <p:pic>
            <p:nvPicPr>
              <p:cNvPr id="14" name="Picture 2" descr="Картинки по запросу красные линии дорог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2500" y="2011793"/>
                <a:ext cx="3395662" cy="4112023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8039100" y="2011793"/>
                <a:ext cx="1384300" cy="2928507"/>
              </a:xfrm>
              <a:prstGeom prst="line">
                <a:avLst/>
              </a:prstGeom>
              <a:ln w="571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8039100" y="4940300"/>
                <a:ext cx="939800" cy="1041400"/>
              </a:xfrm>
              <a:prstGeom prst="line">
                <a:avLst/>
              </a:prstGeom>
              <a:ln w="571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 стрелкой 23"/>
              <p:cNvCxnSpPr/>
              <p:nvPr/>
            </p:nvCxnSpPr>
            <p:spPr>
              <a:xfrm>
                <a:off x="9000331" y="3175000"/>
                <a:ext cx="730250" cy="42169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 flipV="1">
                <a:off x="10307637" y="2400301"/>
                <a:ext cx="384175" cy="3581399"/>
              </a:xfrm>
              <a:prstGeom prst="line">
                <a:avLst/>
              </a:prstGeom>
              <a:ln w="571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 стрелкой 31"/>
              <p:cNvCxnSpPr/>
              <p:nvPr/>
            </p:nvCxnSpPr>
            <p:spPr>
              <a:xfrm flipH="1" flipV="1">
                <a:off x="9882385" y="3330623"/>
                <a:ext cx="594024" cy="55225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 стрелкой 32"/>
              <p:cNvCxnSpPr/>
              <p:nvPr/>
            </p:nvCxnSpPr>
            <p:spPr>
              <a:xfrm flipV="1">
                <a:off x="8798123" y="5275551"/>
                <a:ext cx="373063" cy="29314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 стрелкой 33"/>
              <p:cNvCxnSpPr/>
              <p:nvPr/>
            </p:nvCxnSpPr>
            <p:spPr>
              <a:xfrm>
                <a:off x="9266635" y="2558009"/>
                <a:ext cx="730250" cy="42169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 стрелкой 35"/>
              <p:cNvCxnSpPr/>
              <p:nvPr/>
            </p:nvCxnSpPr>
            <p:spPr>
              <a:xfrm flipH="1" flipV="1">
                <a:off x="8220522" y="3127076"/>
                <a:ext cx="394146" cy="25877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 стрелкой 36"/>
              <p:cNvCxnSpPr/>
              <p:nvPr/>
            </p:nvCxnSpPr>
            <p:spPr>
              <a:xfrm flipH="1">
                <a:off x="7995458" y="5467824"/>
                <a:ext cx="307105" cy="18483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/>
              <p:cNvCxnSpPr/>
              <p:nvPr/>
            </p:nvCxnSpPr>
            <p:spPr>
              <a:xfrm>
                <a:off x="8806061" y="3690648"/>
                <a:ext cx="730250" cy="42169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/>
              <p:cNvCxnSpPr/>
              <p:nvPr/>
            </p:nvCxnSpPr>
            <p:spPr>
              <a:xfrm flipH="1" flipV="1">
                <a:off x="9882385" y="3829817"/>
                <a:ext cx="594024" cy="55225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/>
              <p:cNvCxnSpPr/>
              <p:nvPr/>
            </p:nvCxnSpPr>
            <p:spPr>
              <a:xfrm flipH="1" flipV="1">
                <a:off x="9848652" y="4329011"/>
                <a:ext cx="594024" cy="55225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 стрелкой 44"/>
              <p:cNvCxnSpPr/>
              <p:nvPr/>
            </p:nvCxnSpPr>
            <p:spPr>
              <a:xfrm flipH="1" flipV="1">
                <a:off x="9996885" y="4828205"/>
                <a:ext cx="360908" cy="55226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 стрелкой 47"/>
              <p:cNvCxnSpPr/>
              <p:nvPr/>
            </p:nvCxnSpPr>
            <p:spPr>
              <a:xfrm flipV="1">
                <a:off x="8548588" y="5064704"/>
                <a:ext cx="430312" cy="302374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 стрелкой 50"/>
              <p:cNvCxnSpPr/>
              <p:nvPr/>
            </p:nvCxnSpPr>
            <p:spPr>
              <a:xfrm flipH="1" flipV="1">
                <a:off x="8534177" y="2507132"/>
                <a:ext cx="394146" cy="25877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 стрелкой 51"/>
              <p:cNvCxnSpPr/>
              <p:nvPr/>
            </p:nvCxnSpPr>
            <p:spPr>
              <a:xfrm flipH="1" flipV="1">
                <a:off x="8022606" y="3589448"/>
                <a:ext cx="394146" cy="25877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 стрелкой 52"/>
              <p:cNvCxnSpPr/>
              <p:nvPr/>
            </p:nvCxnSpPr>
            <p:spPr>
              <a:xfrm flipH="1" flipV="1">
                <a:off x="7931225" y="4233868"/>
                <a:ext cx="288454" cy="160392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 стрелкой 55"/>
              <p:cNvCxnSpPr/>
              <p:nvPr/>
            </p:nvCxnSpPr>
            <p:spPr>
              <a:xfrm flipH="1">
                <a:off x="8263199" y="5675836"/>
                <a:ext cx="307105" cy="18483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Прямоугольник 30"/>
          <p:cNvSpPr/>
          <p:nvPr/>
        </p:nvSpPr>
        <p:spPr>
          <a:xfrm>
            <a:off x="4659094" y="5501660"/>
            <a:ext cx="41823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инженерные коммуникации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85725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2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11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725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3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5" y="1228725"/>
            <a:ext cx="84963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1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поперечного профиля?</a:t>
            </a:r>
            <a:endParaRPr lang="ru-RU" sz="2100" i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2559" y="2356307"/>
            <a:ext cx="4543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Руководящая рабочая отметка ?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870354" y="2909844"/>
            <a:ext cx="4885631" cy="2075368"/>
            <a:chOff x="0" y="2775100"/>
            <a:chExt cx="5587075" cy="2438619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68"/>
            <a:stretch/>
          </p:blipFill>
          <p:spPr>
            <a:xfrm>
              <a:off x="0" y="2775100"/>
              <a:ext cx="5587075" cy="2356633"/>
            </a:xfrm>
            <a:prstGeom prst="rect">
              <a:avLst/>
            </a:prstGeom>
          </p:spPr>
        </p:pic>
        <p:sp>
          <p:nvSpPr>
            <p:cNvPr id="10" name="Полилиния 9"/>
            <p:cNvSpPr/>
            <p:nvPr/>
          </p:nvSpPr>
          <p:spPr>
            <a:xfrm>
              <a:off x="3466637" y="3816698"/>
              <a:ext cx="1244600" cy="590898"/>
            </a:xfrm>
            <a:custGeom>
              <a:avLst/>
              <a:gdLst>
                <a:gd name="connsiteX0" fmla="*/ 0 w 1244600"/>
                <a:gd name="connsiteY0" fmla="*/ 0 h 1155700"/>
                <a:gd name="connsiteX1" fmla="*/ 990600 w 1244600"/>
                <a:gd name="connsiteY1" fmla="*/ 647700 h 1155700"/>
                <a:gd name="connsiteX2" fmla="*/ 1244600 w 1244600"/>
                <a:gd name="connsiteY2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600" h="1155700">
                  <a:moveTo>
                    <a:pt x="0" y="0"/>
                  </a:moveTo>
                  <a:cubicBezTo>
                    <a:pt x="391583" y="227541"/>
                    <a:pt x="783167" y="455083"/>
                    <a:pt x="990600" y="647700"/>
                  </a:cubicBezTo>
                  <a:cubicBezTo>
                    <a:pt x="1198033" y="840317"/>
                    <a:pt x="1198033" y="1066800"/>
                    <a:pt x="1244600" y="1155700"/>
                  </a:cubicBez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11" name="Полилиния 10"/>
            <p:cNvSpPr/>
            <p:nvPr/>
          </p:nvSpPr>
          <p:spPr>
            <a:xfrm flipH="1">
              <a:off x="1003300" y="3816698"/>
              <a:ext cx="1587500" cy="590898"/>
            </a:xfrm>
            <a:custGeom>
              <a:avLst/>
              <a:gdLst>
                <a:gd name="connsiteX0" fmla="*/ 0 w 1244600"/>
                <a:gd name="connsiteY0" fmla="*/ 0 h 1155700"/>
                <a:gd name="connsiteX1" fmla="*/ 990600 w 1244600"/>
                <a:gd name="connsiteY1" fmla="*/ 647700 h 1155700"/>
                <a:gd name="connsiteX2" fmla="*/ 1244600 w 1244600"/>
                <a:gd name="connsiteY2" fmla="*/ 1155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600" h="1155700">
                  <a:moveTo>
                    <a:pt x="0" y="0"/>
                  </a:moveTo>
                  <a:cubicBezTo>
                    <a:pt x="391583" y="227541"/>
                    <a:pt x="783167" y="455083"/>
                    <a:pt x="990600" y="647700"/>
                  </a:cubicBezTo>
                  <a:cubicBezTo>
                    <a:pt x="1198033" y="840317"/>
                    <a:pt x="1198033" y="1066800"/>
                    <a:pt x="1244600" y="1155700"/>
                  </a:cubicBez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22300" y="5182533"/>
              <a:ext cx="4851400" cy="31186"/>
            </a:xfrm>
            <a:prstGeom prst="line">
              <a:avLst/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Прямая со стрелкой 4"/>
          <p:cNvCxnSpPr/>
          <p:nvPr/>
        </p:nvCxnSpPr>
        <p:spPr>
          <a:xfrm flipV="1">
            <a:off x="29432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1718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4004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6290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8576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40862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43148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45434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47720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0006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52292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54578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56864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59150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61436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6372225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2743200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476500" y="5146222"/>
            <a:ext cx="0" cy="24455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554593" y="1841952"/>
            <a:ext cx="3672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 населенных пунктов</a:t>
            </a: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42875" y="5297769"/>
            <a:ext cx="8496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Снегоперенос</a:t>
            </a:r>
            <a:r>
              <a:rPr lang="ru-RU" sz="21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подтопление низа дорожной одежды грунтовыми или длительно стоящими поверхностными водами.</a:t>
            </a:r>
            <a:endParaRPr lang="ru-RU" sz="21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176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16428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3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5" y="1228725"/>
            <a:ext cx="84963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тип поперечного профиля?</a:t>
            </a:r>
            <a:endParaRPr lang="ru-RU" sz="2100" i="1" dirty="0">
              <a:solidFill>
                <a:srgbClr val="0070C0"/>
              </a:solidFill>
            </a:endParaRPr>
          </a:p>
        </p:txBody>
      </p:sp>
      <p:pic>
        <p:nvPicPr>
          <p:cNvPr id="22530" name="Picture 2" descr="Картинки по запросу поперечник улиц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7"/>
          <a:stretch/>
        </p:blipFill>
        <p:spPr bwMode="auto">
          <a:xfrm>
            <a:off x="482216" y="3064330"/>
            <a:ext cx="7817618" cy="200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04382" y="5256956"/>
            <a:ext cx="4400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«0» отметки - ± 1 метр.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10340" y="1841952"/>
            <a:ext cx="3361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населенных пунктах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681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4765" y="3058826"/>
            <a:ext cx="30652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</a:t>
            </a:r>
            <a:r>
              <a:rPr lang="ru-RU" sz="1200" b="1" i="1">
                <a:solidFill>
                  <a:schemeClr val="accent1">
                    <a:lumMod val="60000"/>
                    <a:lumOff val="40000"/>
                  </a:schemeClr>
                </a:solidFill>
              </a:rPr>
              <a:t>http://belani.narod.ru/3/project.htm</a:t>
            </a:r>
            <a:r>
              <a:rPr lang="en-US" sz="1200" b="1" i="1">
                <a:solidFill>
                  <a:schemeClr val="accent1">
                    <a:lumMod val="60000"/>
                    <a:lumOff val="40000"/>
                  </a:schemeClr>
                </a:solidFill>
              </a:rPr>
              <a:t>] </a:t>
            </a:r>
            <a:endParaRPr lang="ru-RU" sz="1200" b="1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740" y="1627665"/>
            <a:ext cx="867727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Проектирование</a:t>
            </a:r>
            <a:r>
              <a:rPr lang="ru-RU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(от латинского </a:t>
            </a:r>
            <a:r>
              <a:rPr lang="ru-RU" sz="21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projectus</a:t>
            </a:r>
            <a:r>
              <a:rPr lang="en-US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- </a:t>
            </a:r>
            <a:r>
              <a:rPr lang="ru-RU" sz="2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«брошенный вперед»</a:t>
            </a:r>
            <a:r>
              <a:rPr lang="ru-RU" sz="21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)</a:t>
            </a:r>
            <a:r>
              <a:rPr lang="ru-RU" sz="2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- это процесс составления описания, необходимого для создания в заданных условиях </a:t>
            </a:r>
            <a:r>
              <a:rPr lang="ru-RU" sz="21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еще не существующего объекта</a:t>
            </a:r>
            <a:r>
              <a:rPr lang="ru-RU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по первичному описанию этого объекта путем его детализации, дополнения, расчетов и оптимизации. </a:t>
            </a:r>
            <a:endParaRPr lang="ru-RU" sz="2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22764" y="1213158"/>
            <a:ext cx="31377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П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роектирование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???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 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740" y="85725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5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1520764" y="230827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ные линии доро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77718"/>
            <a:ext cx="2464593" cy="2984532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2540" y="1374321"/>
            <a:ext cx="2724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Вариантность в плане 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740" y="816428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5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768847" y="2562225"/>
            <a:ext cx="5037661" cy="1809750"/>
            <a:chOff x="2456100" y="2425700"/>
            <a:chExt cx="6716881" cy="2413000"/>
          </a:xfrm>
        </p:grpSpPr>
        <p:pic>
          <p:nvPicPr>
            <p:cNvPr id="10" name="Picture 2" descr="Картинки по запросу красные линии дорог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65516"/>
            <a:stretch/>
          </p:blipFill>
          <p:spPr bwMode="auto">
            <a:xfrm rot="4081524">
              <a:off x="4858200" y="273366"/>
              <a:ext cx="1912682" cy="6716881"/>
            </a:xfrm>
            <a:prstGeom prst="rect">
              <a:avLst/>
            </a:prstGeom>
            <a:noFill/>
            <a:ln>
              <a:solidFill>
                <a:srgbClr val="00B0F0"/>
              </a:solidFill>
              <a:prstDash val="lgDash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2997200" y="2425700"/>
              <a:ext cx="5842000" cy="2413000"/>
            </a:xfrm>
            <a:prstGeom prst="line">
              <a:avLst/>
            </a:prstGeom>
            <a:ln w="76200">
              <a:solidFill>
                <a:srgbClr val="FF0000"/>
              </a:solidFill>
              <a:prstDash val="lgDashDot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196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6448" y="933061"/>
            <a:ext cx="567450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КРАСНАЯ ЛИНИЯ</a:t>
            </a: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7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Проектная линия </a:t>
            </a:r>
            <a:endParaRPr lang="ru-RU" sz="2700" u="sng" dirty="0">
              <a:solidFill>
                <a:srgbClr val="FF0000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1680748" y="1543051"/>
            <a:ext cx="5010173" cy="4224641"/>
            <a:chOff x="1627807" y="355497"/>
            <a:chExt cx="7756824" cy="6309998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 rotWithShape="1">
            <a:blip r:embed="rId2"/>
            <a:srcRect t="2381"/>
            <a:stretch/>
          </p:blipFill>
          <p:spPr>
            <a:xfrm>
              <a:off x="2253105" y="355497"/>
              <a:ext cx="6878862" cy="1779390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0258" y="2272685"/>
              <a:ext cx="6870010" cy="1768266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7807" y="4178749"/>
              <a:ext cx="7756824" cy="2486746"/>
            </a:xfrm>
            <a:prstGeom prst="rect">
              <a:avLst/>
            </a:prstGeom>
          </p:spPr>
        </p:pic>
      </p:grpSp>
      <p:sp>
        <p:nvSpPr>
          <p:cNvPr id="2" name="Овал 1"/>
          <p:cNvSpPr/>
          <p:nvPr/>
        </p:nvSpPr>
        <p:spPr>
          <a:xfrm>
            <a:off x="4661297" y="2483823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Овал 8"/>
          <p:cNvSpPr/>
          <p:nvPr/>
        </p:nvSpPr>
        <p:spPr>
          <a:xfrm>
            <a:off x="5095637" y="3135333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Овал 9"/>
          <p:cNvSpPr/>
          <p:nvPr/>
        </p:nvSpPr>
        <p:spPr>
          <a:xfrm>
            <a:off x="4150830" y="4729818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Овал 10"/>
          <p:cNvSpPr/>
          <p:nvPr/>
        </p:nvSpPr>
        <p:spPr>
          <a:xfrm>
            <a:off x="4568428" y="4813045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Овал 11"/>
          <p:cNvSpPr/>
          <p:nvPr/>
        </p:nvSpPr>
        <p:spPr>
          <a:xfrm>
            <a:off x="4583118" y="4729818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Овал 12"/>
          <p:cNvSpPr/>
          <p:nvPr/>
        </p:nvSpPr>
        <p:spPr>
          <a:xfrm>
            <a:off x="4986026" y="4729818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Овал 13"/>
          <p:cNvSpPr/>
          <p:nvPr/>
        </p:nvSpPr>
        <p:spPr>
          <a:xfrm>
            <a:off x="2199964" y="4788013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grpSp>
        <p:nvGrpSpPr>
          <p:cNvPr id="15" name="Группа 14"/>
          <p:cNvGrpSpPr/>
          <p:nvPr/>
        </p:nvGrpSpPr>
        <p:grpSpPr>
          <a:xfrm>
            <a:off x="6480810" y="4010518"/>
            <a:ext cx="210111" cy="795797"/>
            <a:chOff x="8641080" y="4204358"/>
            <a:chExt cx="280148" cy="106106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8852648" y="4327368"/>
              <a:ext cx="0" cy="93805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8641080" y="4327368"/>
              <a:ext cx="21336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8648700" y="4204358"/>
              <a:ext cx="272528" cy="12301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Овал 18"/>
          <p:cNvSpPr/>
          <p:nvPr/>
        </p:nvSpPr>
        <p:spPr>
          <a:xfrm>
            <a:off x="6593052" y="4742263"/>
            <a:ext cx="92869" cy="91499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" name="TextBox 4"/>
          <p:cNvSpPr txBox="1"/>
          <p:nvPr/>
        </p:nvSpPr>
        <p:spPr>
          <a:xfrm>
            <a:off x="6968353" y="4311986"/>
            <a:ext cx="1654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Следует уточнять!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6740" y="816428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5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8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510393" y="1123736"/>
            <a:ext cx="4925043" cy="1963303"/>
            <a:chOff x="0" y="331775"/>
            <a:chExt cx="10298733" cy="4955224"/>
          </a:xfrm>
        </p:grpSpPr>
        <p:pic>
          <p:nvPicPr>
            <p:cNvPr id="4098" name="Picture 2" descr="Картинки по запросу красные линии дорог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4" r="14941" b="54237"/>
            <a:stretch/>
          </p:blipFill>
          <p:spPr bwMode="auto">
            <a:xfrm>
              <a:off x="1083127" y="1997698"/>
              <a:ext cx="9096420" cy="3289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Группа 14"/>
            <p:cNvGrpSpPr/>
            <p:nvPr/>
          </p:nvGrpSpPr>
          <p:grpSpPr>
            <a:xfrm>
              <a:off x="9474200" y="723900"/>
              <a:ext cx="762000" cy="2959100"/>
              <a:chOff x="10820400" y="266700"/>
              <a:chExt cx="762000" cy="4914900"/>
            </a:xfrm>
          </p:grpSpPr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11569700" y="749300"/>
                <a:ext cx="12700" cy="44323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flipH="1">
                <a:off x="10820400" y="762000"/>
                <a:ext cx="7366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flipV="1">
                <a:off x="10820400" y="266700"/>
                <a:ext cx="749300" cy="4826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Группа 16"/>
            <p:cNvGrpSpPr/>
            <p:nvPr/>
          </p:nvGrpSpPr>
          <p:grpSpPr>
            <a:xfrm flipH="1">
              <a:off x="414943" y="796539"/>
              <a:ext cx="762000" cy="2959100"/>
              <a:chOff x="10820400" y="266700"/>
              <a:chExt cx="762000" cy="4914900"/>
            </a:xfrm>
          </p:grpSpPr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11569700" y="749300"/>
                <a:ext cx="12700" cy="44323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H="1">
                <a:off x="10820400" y="762000"/>
                <a:ext cx="7366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flipV="1">
                <a:off x="10820400" y="266700"/>
                <a:ext cx="749300" cy="4826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1193801" y="1407912"/>
              <a:ext cx="31281" cy="2347727"/>
            </a:xfrm>
            <a:prstGeom prst="line">
              <a:avLst/>
            </a:prstGeom>
            <a:ln w="762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10236200" y="1407912"/>
              <a:ext cx="5881" cy="2275088"/>
            </a:xfrm>
            <a:prstGeom prst="line">
              <a:avLst/>
            </a:prstGeom>
            <a:ln w="762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H="1">
              <a:off x="436072" y="1407912"/>
              <a:ext cx="31281" cy="2347727"/>
            </a:xfrm>
            <a:prstGeom prst="line">
              <a:avLst/>
            </a:prstGeom>
            <a:ln w="57150">
              <a:prstDash val="sysDash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9" name="Полилиния 28"/>
            <p:cNvSpPr/>
            <p:nvPr/>
          </p:nvSpPr>
          <p:spPr>
            <a:xfrm>
              <a:off x="215900" y="3543300"/>
              <a:ext cx="1016000" cy="266700"/>
            </a:xfrm>
            <a:custGeom>
              <a:avLst/>
              <a:gdLst>
                <a:gd name="connsiteX0" fmla="*/ 0 w 1016000"/>
                <a:gd name="connsiteY0" fmla="*/ 0 h 266700"/>
                <a:gd name="connsiteX1" fmla="*/ 76200 w 1016000"/>
                <a:gd name="connsiteY1" fmla="*/ 76200 h 266700"/>
                <a:gd name="connsiteX2" fmla="*/ 165100 w 1016000"/>
                <a:gd name="connsiteY2" fmla="*/ 139700 h 266700"/>
                <a:gd name="connsiteX3" fmla="*/ 190500 w 1016000"/>
                <a:gd name="connsiteY3" fmla="*/ 177800 h 266700"/>
                <a:gd name="connsiteX4" fmla="*/ 279400 w 1016000"/>
                <a:gd name="connsiteY4" fmla="*/ 266700 h 266700"/>
                <a:gd name="connsiteX5" fmla="*/ 368300 w 1016000"/>
                <a:gd name="connsiteY5" fmla="*/ 241300 h 266700"/>
                <a:gd name="connsiteX6" fmla="*/ 419100 w 1016000"/>
                <a:gd name="connsiteY6" fmla="*/ 215900 h 266700"/>
                <a:gd name="connsiteX7" fmla="*/ 520700 w 1016000"/>
                <a:gd name="connsiteY7" fmla="*/ 190500 h 266700"/>
                <a:gd name="connsiteX8" fmla="*/ 558800 w 1016000"/>
                <a:gd name="connsiteY8" fmla="*/ 177800 h 266700"/>
                <a:gd name="connsiteX9" fmla="*/ 596900 w 1016000"/>
                <a:gd name="connsiteY9" fmla="*/ 152400 h 266700"/>
                <a:gd name="connsiteX10" fmla="*/ 850900 w 1016000"/>
                <a:gd name="connsiteY10" fmla="*/ 139700 h 266700"/>
                <a:gd name="connsiteX11" fmla="*/ 889000 w 1016000"/>
                <a:gd name="connsiteY11" fmla="*/ 127000 h 266700"/>
                <a:gd name="connsiteX12" fmla="*/ 1016000 w 1016000"/>
                <a:gd name="connsiteY12" fmla="*/ 1143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16000" h="266700">
                  <a:moveTo>
                    <a:pt x="0" y="0"/>
                  </a:moveTo>
                  <a:cubicBezTo>
                    <a:pt x="25400" y="25400"/>
                    <a:pt x="49500" y="52170"/>
                    <a:pt x="76200" y="76200"/>
                  </a:cubicBezTo>
                  <a:cubicBezTo>
                    <a:pt x="98704" y="96453"/>
                    <a:pt x="138598" y="122032"/>
                    <a:pt x="165100" y="139700"/>
                  </a:cubicBezTo>
                  <a:cubicBezTo>
                    <a:pt x="173567" y="152400"/>
                    <a:pt x="179707" y="167007"/>
                    <a:pt x="190500" y="177800"/>
                  </a:cubicBezTo>
                  <a:cubicBezTo>
                    <a:pt x="296086" y="283386"/>
                    <a:pt x="221977" y="180565"/>
                    <a:pt x="279400" y="266700"/>
                  </a:cubicBezTo>
                  <a:cubicBezTo>
                    <a:pt x="305179" y="260255"/>
                    <a:pt x="342793" y="252232"/>
                    <a:pt x="368300" y="241300"/>
                  </a:cubicBezTo>
                  <a:cubicBezTo>
                    <a:pt x="385701" y="233842"/>
                    <a:pt x="401139" y="221887"/>
                    <a:pt x="419100" y="215900"/>
                  </a:cubicBezTo>
                  <a:cubicBezTo>
                    <a:pt x="452218" y="204861"/>
                    <a:pt x="487582" y="201539"/>
                    <a:pt x="520700" y="190500"/>
                  </a:cubicBezTo>
                  <a:cubicBezTo>
                    <a:pt x="533400" y="186267"/>
                    <a:pt x="546826" y="183787"/>
                    <a:pt x="558800" y="177800"/>
                  </a:cubicBezTo>
                  <a:cubicBezTo>
                    <a:pt x="572452" y="170974"/>
                    <a:pt x="581765" y="154374"/>
                    <a:pt x="596900" y="152400"/>
                  </a:cubicBezTo>
                  <a:cubicBezTo>
                    <a:pt x="680960" y="141436"/>
                    <a:pt x="766233" y="143933"/>
                    <a:pt x="850900" y="139700"/>
                  </a:cubicBezTo>
                  <a:cubicBezTo>
                    <a:pt x="863600" y="135467"/>
                    <a:pt x="875873" y="129625"/>
                    <a:pt x="889000" y="127000"/>
                  </a:cubicBezTo>
                  <a:cubicBezTo>
                    <a:pt x="961480" y="112504"/>
                    <a:pt x="960266" y="114300"/>
                    <a:pt x="1016000" y="11430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4096" name="TextBox 4095"/>
            <p:cNvSpPr txBox="1"/>
            <p:nvPr/>
          </p:nvSpPr>
          <p:spPr>
            <a:xfrm>
              <a:off x="845915" y="1033032"/>
              <a:ext cx="1865978" cy="139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solidFill>
                    <a:srgbClr val="FF0000"/>
                  </a:solidFill>
                </a:rPr>
                <a:t>КЛ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66204" y="1053286"/>
              <a:ext cx="1332529" cy="256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dirty="0">
                  <a:solidFill>
                    <a:srgbClr val="FF0000"/>
                  </a:solidFill>
                </a:rPr>
                <a:t>КЛ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0" y="1713481"/>
              <a:ext cx="952500" cy="16312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FF0000"/>
                  </a:solidFill>
                </a:rPr>
                <a:t>ЛЗ</a:t>
              </a: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1685690" y="331775"/>
              <a:ext cx="7084854" cy="8156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5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Красные линии, линии застройки</a:t>
              </a:r>
              <a:endParaRPr lang="ru-RU" sz="15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97973" y="3574852"/>
            <a:ext cx="88664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Красные линии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«Регулирующие» линии городской планировки, которые определяют 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границы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городских улиц и площадей.</a:t>
            </a:r>
          </a:p>
          <a:p>
            <a:pPr>
              <a:lnSpc>
                <a:spcPct val="150000"/>
              </a:lnSpc>
            </a:pP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Красные линии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проводятся вдоль крайних элементов улиц, отделяя их от городской застройки. Эта территория служит 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только для размещения элементов улицы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740" y="816428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5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4349" y="1224574"/>
            <a:ext cx="9506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продольного профиля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504949" y="2390775"/>
            <a:ext cx="6238875" cy="1076325"/>
            <a:chOff x="1981200" y="3759200"/>
            <a:chExt cx="8318500" cy="143510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1981200" y="3759200"/>
              <a:ext cx="2590800" cy="14351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 flipV="1">
              <a:off x="4572000" y="3759200"/>
              <a:ext cx="2349500" cy="12065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Дуга 11"/>
            <p:cNvSpPr/>
            <p:nvPr/>
          </p:nvSpPr>
          <p:spPr>
            <a:xfrm rot="10800000">
              <a:off x="6165850" y="4055603"/>
              <a:ext cx="1752600" cy="715291"/>
            </a:xfrm>
            <a:prstGeom prst="arc">
              <a:avLst>
                <a:gd name="adj1" fmla="val 11748982"/>
                <a:gd name="adj2" fmla="val 20704117"/>
              </a:avLst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 flipH="1">
              <a:off x="6921500" y="3860800"/>
              <a:ext cx="3378200" cy="11049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Дуга 15"/>
            <p:cNvSpPr/>
            <p:nvPr/>
          </p:nvSpPr>
          <p:spPr>
            <a:xfrm>
              <a:off x="3816350" y="4004804"/>
              <a:ext cx="1511300" cy="715291"/>
            </a:xfrm>
            <a:prstGeom prst="arc">
              <a:avLst>
                <a:gd name="adj1" fmla="val 11748982"/>
                <a:gd name="adj2" fmla="val 20704117"/>
              </a:avLst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07886" y="3899703"/>
            <a:ext cx="39624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Подъемы</a:t>
            </a:r>
            <a:r>
              <a:rPr lang="ru-RU" sz="2700" dirty="0">
                <a:solidFill>
                  <a:schemeClr val="accent5">
                    <a:lumMod val="50000"/>
                  </a:schemeClr>
                </a:solidFill>
              </a:rPr>
              <a:t> и </a:t>
            </a:r>
            <a:r>
              <a:rPr lang="ru-RU" sz="2700" b="1" dirty="0">
                <a:solidFill>
                  <a:srgbClr val="FF0000"/>
                </a:solidFill>
              </a:rPr>
              <a:t>спуски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187" y="4557917"/>
            <a:ext cx="82438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Вертикальные выпуклые </a:t>
            </a:r>
            <a:r>
              <a:rPr lang="ru-RU" sz="2700" dirty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2700" b="1" dirty="0">
                <a:solidFill>
                  <a:srgbClr val="FF0000"/>
                </a:solidFill>
              </a:rPr>
              <a:t>вогнутые</a:t>
            </a:r>
            <a:r>
              <a:rPr lang="ru-RU" sz="2700" dirty="0">
                <a:solidFill>
                  <a:schemeClr val="accent5">
                    <a:lumMod val="50000"/>
                  </a:schemeClr>
                </a:solidFill>
              </a:rPr>
              <a:t> кривые, которые вписывают в переломы продольного профиля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05561" y="2213060"/>
                <a:ext cx="448776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ru-RU" sz="3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561" y="2213060"/>
                <a:ext cx="448776" cy="5078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971377" y="2301055"/>
                <a:ext cx="438966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3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377" y="2301055"/>
                <a:ext cx="438966" cy="5078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72668" y="2248012"/>
                <a:ext cx="448776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3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3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668" y="2248012"/>
                <a:ext cx="448776" cy="5078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326705" y="2997150"/>
                <a:ext cx="964110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3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sz="33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вып</m:t>
                          </m:r>
                        </m:sub>
                      </m:sSub>
                    </m:oMath>
                  </m:oMathPara>
                </a14:m>
                <a:endParaRPr lang="ru-RU" sz="33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705" y="2997150"/>
                <a:ext cx="964110" cy="5078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62273" y="1608703"/>
                <a:ext cx="859915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3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sz="33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вог</m:t>
                          </m:r>
                        </m:sub>
                      </m:sSub>
                    </m:oMath>
                  </m:oMathPara>
                </a14:m>
                <a:endParaRPr lang="ru-RU" sz="33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273" y="1608703"/>
                <a:ext cx="859915" cy="5078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>
          <a:xfrm flipH="1" flipV="1">
            <a:off x="3400578" y="2613705"/>
            <a:ext cx="23659" cy="87734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210174" y="2116534"/>
            <a:ext cx="154" cy="82610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0" y="80010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5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0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Ð»Ð¸ÑÐ° Ð½Ð° ÐºÐ¾ÑÐ¾Ð³Ð¾Ñ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25" y="1066221"/>
            <a:ext cx="1848206" cy="235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Ð°ÑÑÐ¸Ð½ÐºÐ¸ Ð¿Ð¾ Ð·Ð°Ð¿ÑÐ¾ÑÑ ÑÐ»Ð¸ÑÐ° Ð½Ð° ÑÐºÐ»Ð¾Ð½Ð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75"/>
          <a:stretch/>
        </p:blipFill>
        <p:spPr bwMode="auto">
          <a:xfrm>
            <a:off x="4044732" y="1000906"/>
            <a:ext cx="3642283" cy="235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78"/>
          <a:stretch/>
        </p:blipFill>
        <p:spPr bwMode="auto">
          <a:xfrm>
            <a:off x="604156" y="3686956"/>
            <a:ext cx="3051742" cy="19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0"/>
          <a:stretch/>
        </p:blipFill>
        <p:spPr bwMode="auto">
          <a:xfrm>
            <a:off x="5185066" y="3723889"/>
            <a:ext cx="3010175" cy="19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800100"/>
            <a:ext cx="1371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 5</a:t>
            </a:r>
            <a:endParaRPr lang="ru-RU" sz="1350" i="1" u="sng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0532" y="2030402"/>
                <a:ext cx="1104341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/>
                      </m:sSub>
                    </m:oMath>
                  </m:oMathPara>
                </a14:m>
                <a:endParaRPr lang="ru-RU" sz="6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32" y="2030402"/>
                <a:ext cx="1104341" cy="101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149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235" y="1173510"/>
            <a:ext cx="7886700" cy="5526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/>
              <a:t>Общие сведения. Основные элементы улиц в поперечном профиле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20862" b="32651"/>
          <a:stretch/>
        </p:blipFill>
        <p:spPr>
          <a:xfrm>
            <a:off x="1464844" y="1726143"/>
            <a:ext cx="6338137" cy="16428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4892" y="3485146"/>
            <a:ext cx="77980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u="sng" dirty="0"/>
              <a:t>Поперечным профилем</a:t>
            </a:r>
            <a:r>
              <a:rPr lang="ru-RU" dirty="0"/>
              <a:t> городской улицы называют изображение в уменьшенном масштабе сечения улицы вертикальной плоскостью, перпендикулярной к оси этой улицы.</a:t>
            </a:r>
          </a:p>
          <a:p>
            <a:pPr algn="just"/>
            <a:r>
              <a:rPr lang="ru-RU" dirty="0"/>
              <a:t>Необходимость обеспечения беспрепятственного пропуска транспорта, пешеходного движения, размещения инженерных сетей, а также экологические вопросы предопределяют наличие в поперечном профиле следующих основных элементов: </a:t>
            </a:r>
            <a:r>
              <a:rPr lang="ru-RU" b="1" dirty="0"/>
              <a:t>проезжая часть, тротуар и полосы озеленения (газон).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39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3825" y="3900177"/>
            <a:ext cx="756285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endParaRPr lang="ru-RU" sz="15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2425" y="1349477"/>
            <a:ext cx="863917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 Элементы поперечного</a:t>
            </a:r>
            <a:r>
              <a:rPr lang="ru-RU" sz="2100" spc="-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профиля</a:t>
            </a: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Основная проезжая часть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5.3 Боковые и местные проезды</a:t>
            </a: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5.4 Тротуары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5.5 Велосипедные дорожки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5.6 Центральная разделительная полоса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5.7 Вертикальное решение поперечного профиля (поперечные уклоны элементов поперечного профиля)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5.8 Технические полосы. Полосы для прокладки инженерных коммуникаций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5.9 Остановочные пункты наземного транспорта</a:t>
            </a: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5.10 Полосы озеленения, бульвары и скверы </a:t>
            </a:r>
            <a:endParaRPr lang="ru-RU" sz="2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 городского транспорта </a:t>
            </a:r>
          </a:p>
          <a:p>
            <a:pPr>
              <a:tabLst>
                <a:tab pos="254318" algn="l"/>
              </a:tabLst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</a:t>
            </a:r>
            <a:r>
              <a:rPr lang="en-US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Взаимное расположение элементов поперечного профиля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83004" y="969634"/>
            <a:ext cx="88745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5. Поперечный профиль городских улиц и дорог</a:t>
            </a:r>
          </a:p>
        </p:txBody>
      </p:sp>
    </p:spTree>
    <p:extLst>
      <p:ext uri="{BB962C8B-B14F-4D97-AF65-F5344CB8AC3E}">
        <p14:creationId xmlns:p14="http://schemas.microsoft.com/office/powerpoint/2010/main" val="73834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6062" y="1042372"/>
            <a:ext cx="4985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tabLst>
                <a:tab pos="254318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 Элементы поперечного</a:t>
            </a:r>
            <a:r>
              <a:rPr lang="ru-RU" sz="2400" spc="-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профиля.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88"/>
          <a:stretch/>
        </p:blipFill>
        <p:spPr>
          <a:xfrm>
            <a:off x="1" y="2189614"/>
            <a:ext cx="4885631" cy="13331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360" y="3850447"/>
            <a:ext cx="5467150" cy="19214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312451" y="2486059"/>
            <a:ext cx="3787960" cy="5078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Автомобильная дорога</a:t>
            </a:r>
            <a:endParaRPr lang="ru-RU" sz="27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2570" y="3958975"/>
            <a:ext cx="3931076" cy="5078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дорога улица</a:t>
            </a:r>
            <a:endParaRPr lang="ru-RU" sz="2700" b="1" dirty="0"/>
          </a:p>
        </p:txBody>
      </p:sp>
    </p:spTree>
    <p:extLst>
      <p:ext uri="{BB962C8B-B14F-4D97-AF65-F5344CB8AC3E}">
        <p14:creationId xmlns:p14="http://schemas.microsoft.com/office/powerpoint/2010/main" val="244772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1183" y="928072"/>
            <a:ext cx="4985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tabLst>
                <a:tab pos="254318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 Элементы поперечного</a:t>
            </a:r>
            <a:r>
              <a:rPr lang="ru-RU" sz="2400" spc="-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профиля.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867" y="1633369"/>
            <a:ext cx="3687962" cy="331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проезжая часть.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Местные проезды. 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Боковое проезды.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Полосы для движения </a:t>
            </a:r>
          </a:p>
          <a:p>
            <a:pPr marL="53816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общественного транспорта.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Полосы для парковки автомобилей.</a:t>
            </a:r>
            <a:endParaRPr lang="en-US" sz="15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Тротуары.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Пешеходные дорожки.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Технические тротуары.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Велодорожки.</a:t>
            </a: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Полосы для парковки автомобилей.</a:t>
            </a: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Центральная разделительная полоса.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95524" y="1633369"/>
            <a:ext cx="4950505" cy="331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Технические полосы.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Полосы для прокладки инженерных коммуникаций.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Полосы зеленых насаждений (в том числе бульвары и</a:t>
            </a:r>
          </a:p>
          <a:p>
            <a:pPr marL="53816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скверы).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Полосы для движения рельсового </a:t>
            </a:r>
          </a:p>
          <a:p>
            <a:pPr marL="53816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транспорта (трамвайное полотно).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Разделительные полосы между элементами </a:t>
            </a:r>
          </a:p>
          <a:p>
            <a:pPr marL="53816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поперечного профиля.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Выезды с прилегающих (</a:t>
            </a:r>
            <a:r>
              <a:rPr lang="ru-RU" sz="15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придворовых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территорий.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«Карманы» для остановок общественного транспорта. 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129" indent="-214313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Переходно-скоростные полосы (в зоне пересечений </a:t>
            </a:r>
          </a:p>
          <a:p>
            <a:pPr marL="53816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одном уровне и транспортных развязок).</a:t>
            </a:r>
            <a:endParaRPr lang="ru-RU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2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42951" y="1306286"/>
            <a:ext cx="7437665" cy="4501249"/>
            <a:chOff x="990600" y="598714"/>
            <a:chExt cx="9916887" cy="6001665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8200" y="1067594"/>
              <a:ext cx="7594600" cy="5532785"/>
            </a:xfrm>
            <a:prstGeom prst="rect">
              <a:avLst/>
            </a:prstGeom>
          </p:spPr>
        </p:pic>
        <p:sp>
          <p:nvSpPr>
            <p:cNvPr id="2" name="Выноска 1 1"/>
            <p:cNvSpPr/>
            <p:nvPr/>
          </p:nvSpPr>
          <p:spPr>
            <a:xfrm>
              <a:off x="9702800" y="2514600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392708"/>
                <a:gd name="adj4" fmla="val -135093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ЦРП</a:t>
              </a:r>
            </a:p>
          </p:txBody>
        </p:sp>
        <p:sp>
          <p:nvSpPr>
            <p:cNvPr id="4" name="Выноска 1 3"/>
            <p:cNvSpPr/>
            <p:nvPr/>
          </p:nvSpPr>
          <p:spPr>
            <a:xfrm>
              <a:off x="9702800" y="1714500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251967"/>
                <a:gd name="adj4" fmla="val -211409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ОПЧ</a:t>
              </a:r>
            </a:p>
          </p:txBody>
        </p:sp>
        <p:sp>
          <p:nvSpPr>
            <p:cNvPr id="5" name="Выноска 1 4"/>
            <p:cNvSpPr/>
            <p:nvPr/>
          </p:nvSpPr>
          <p:spPr>
            <a:xfrm>
              <a:off x="990600" y="859970"/>
              <a:ext cx="965200" cy="642257"/>
            </a:xfrm>
            <a:prstGeom prst="borderCallout1">
              <a:avLst>
                <a:gd name="adj1" fmla="val 96336"/>
                <a:gd name="adj2" fmla="val 98035"/>
                <a:gd name="adj3" fmla="val 229993"/>
                <a:gd name="adj4" fmla="val 369231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БП</a:t>
              </a:r>
            </a:p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(МП)</a:t>
              </a:r>
            </a:p>
          </p:txBody>
        </p:sp>
        <p:sp>
          <p:nvSpPr>
            <p:cNvPr id="6" name="Выноска 1 5"/>
            <p:cNvSpPr/>
            <p:nvPr/>
          </p:nvSpPr>
          <p:spPr>
            <a:xfrm>
              <a:off x="990600" y="3833986"/>
              <a:ext cx="965200" cy="342900"/>
            </a:xfrm>
            <a:prstGeom prst="borderCallout1">
              <a:avLst>
                <a:gd name="adj1" fmla="val 3743"/>
                <a:gd name="adj2" fmla="val 104614"/>
                <a:gd name="adj3" fmla="val 307523"/>
                <a:gd name="adj4" fmla="val 278065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ОПЧ</a:t>
              </a:r>
            </a:p>
          </p:txBody>
        </p:sp>
        <p:sp>
          <p:nvSpPr>
            <p:cNvPr id="7" name="Выноска 1 6"/>
            <p:cNvSpPr/>
            <p:nvPr/>
          </p:nvSpPr>
          <p:spPr>
            <a:xfrm>
              <a:off x="9855200" y="4965700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54083"/>
                <a:gd name="adj4" fmla="val -320244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ОПЧ</a:t>
              </a:r>
            </a:p>
          </p:txBody>
        </p:sp>
        <p:sp>
          <p:nvSpPr>
            <p:cNvPr id="8" name="Выноска 1 7"/>
            <p:cNvSpPr/>
            <p:nvPr/>
          </p:nvSpPr>
          <p:spPr>
            <a:xfrm>
              <a:off x="9855200" y="4965700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-181367"/>
                <a:gd name="adj4" fmla="val -149567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ОПЧ</a:t>
              </a:r>
            </a:p>
          </p:txBody>
        </p:sp>
        <p:sp>
          <p:nvSpPr>
            <p:cNvPr id="9" name="Выноска 1 8"/>
            <p:cNvSpPr/>
            <p:nvPr/>
          </p:nvSpPr>
          <p:spPr>
            <a:xfrm>
              <a:off x="1003300" y="3833986"/>
              <a:ext cx="965200" cy="342900"/>
            </a:xfrm>
            <a:prstGeom prst="borderCallout1">
              <a:avLst>
                <a:gd name="adj1" fmla="val 3743"/>
                <a:gd name="adj2" fmla="val 104614"/>
                <a:gd name="adj3" fmla="val -148033"/>
                <a:gd name="adj4" fmla="val 258328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ОПЧ</a:t>
              </a:r>
            </a:p>
          </p:txBody>
        </p:sp>
        <p:sp>
          <p:nvSpPr>
            <p:cNvPr id="10" name="Выноска 1 9"/>
            <p:cNvSpPr/>
            <p:nvPr/>
          </p:nvSpPr>
          <p:spPr>
            <a:xfrm>
              <a:off x="1003300" y="5308600"/>
              <a:ext cx="965200" cy="342900"/>
            </a:xfrm>
            <a:prstGeom prst="borderCallout1">
              <a:avLst>
                <a:gd name="adj1" fmla="val 40"/>
                <a:gd name="adj2" fmla="val 104614"/>
                <a:gd name="adj3" fmla="val 270486"/>
                <a:gd name="adj4" fmla="val 362275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ЦРП</a:t>
              </a:r>
            </a:p>
          </p:txBody>
        </p:sp>
        <p:sp>
          <p:nvSpPr>
            <p:cNvPr id="12" name="Выноска 1 11"/>
            <p:cNvSpPr/>
            <p:nvPr/>
          </p:nvSpPr>
          <p:spPr>
            <a:xfrm>
              <a:off x="7144658" y="598714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487946"/>
                <a:gd name="adj4" fmla="val -146371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РП</a:t>
              </a:r>
            </a:p>
          </p:txBody>
        </p:sp>
        <p:sp>
          <p:nvSpPr>
            <p:cNvPr id="13" name="Выноска 1 12"/>
            <p:cNvSpPr/>
            <p:nvPr/>
          </p:nvSpPr>
          <p:spPr>
            <a:xfrm>
              <a:off x="7144658" y="598714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573660"/>
                <a:gd name="adj4" fmla="val -221935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РП</a:t>
              </a:r>
            </a:p>
          </p:txBody>
        </p:sp>
        <p:sp>
          <p:nvSpPr>
            <p:cNvPr id="14" name="Выноска 1 13"/>
            <p:cNvSpPr/>
            <p:nvPr/>
          </p:nvSpPr>
          <p:spPr>
            <a:xfrm>
              <a:off x="9942287" y="5755708"/>
              <a:ext cx="965200" cy="342900"/>
            </a:xfrm>
            <a:prstGeom prst="borderCallout1">
              <a:avLst>
                <a:gd name="adj1" fmla="val -3664"/>
                <a:gd name="adj2" fmla="val 667"/>
                <a:gd name="adj3" fmla="val 43502"/>
                <a:gd name="adj4" fmla="val -313288"/>
              </a:avLst>
            </a:prstGeom>
            <a:solidFill>
              <a:srgbClr val="FFFF00"/>
            </a:solidFill>
            <a:ln w="50800">
              <a:solidFill>
                <a:srgbClr val="FF0000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b="1" dirty="0">
                  <a:solidFill>
                    <a:srgbClr val="002060"/>
                  </a:solidFill>
                </a:rPr>
                <a:t>РП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16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4629" y="989541"/>
            <a:ext cx="4462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Основная проезжая часть.</a:t>
            </a:r>
            <a:endParaRPr lang="ru-RU" sz="15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1428123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70C0"/>
                </a:solidFill>
              </a:rPr>
              <a:t>Под </a:t>
            </a:r>
            <a:r>
              <a:rPr lang="ru-RU" sz="2400" u="sng" dirty="0">
                <a:solidFill>
                  <a:srgbClr val="FF0000"/>
                </a:solidFill>
              </a:rPr>
              <a:t>проезжей частью</a:t>
            </a:r>
            <a:r>
              <a:rPr lang="ru-RU" sz="2400" dirty="0">
                <a:solidFill>
                  <a:srgbClr val="0070C0"/>
                </a:solidFill>
              </a:rPr>
              <a:t> городских дорог и улиц принято понимать полосу поверхности дороги, предназначенную для движения автомобилей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85457" y="2958193"/>
                <a:ext cx="215751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e>
                        <m:sub>
                          <m:r>
                            <a:rPr lang="ru-RU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пч</m:t>
                          </m:r>
                        </m:sub>
                      </m:sSub>
                      <m:r>
                        <a:rPr lang="ru-RU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ru-RU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</m:t>
                      </m:r>
                      <m:sSub>
                        <m:sSubPr>
                          <m:ctrlPr>
                            <a:rPr lang="ru-RU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𝑏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ru-RU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457" y="2958193"/>
                <a:ext cx="2157514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154929" y="4168672"/>
                <a:ext cx="12457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𝑏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𝑖</m:t>
                          </m:r>
                        </m:sub>
                      </m:sSub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−</m:t>
                      </m:r>
                    </m:oMath>
                  </m:oMathPara>
                </a14:m>
                <a:endParaRPr lang="ru-RU" sz="3600" b="1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29" y="4168672"/>
                <a:ext cx="1245790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330492" y="4168672"/>
                <a:ext cx="643958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ширина полосы движения, м.</m:t>
                      </m:r>
                    </m:oMath>
                  </m:oMathPara>
                </a14:m>
                <a:endParaRPr lang="ru-RU" sz="3600" b="1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492" y="4168672"/>
                <a:ext cx="6439583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135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177396"/>
            <a:ext cx="8577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u="sng" dirty="0">
                <a:solidFill>
                  <a:srgbClr val="0070C0"/>
                </a:solidFill>
              </a:rPr>
              <a:t>Расчет ширины проезжей части</a:t>
            </a:r>
            <a:r>
              <a:rPr lang="ru-RU" sz="2400" dirty="0">
                <a:solidFill>
                  <a:srgbClr val="0070C0"/>
                </a:solidFill>
              </a:rPr>
              <a:t> производят в следующей последовательности: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</a:rPr>
              <a:t>Определение количества полос движения;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</a:rPr>
              <a:t>Определение расчетного автомобиля для каждой полосы движения</a:t>
            </a:r>
            <a:r>
              <a:rPr lang="en-US" sz="2400" dirty="0">
                <a:solidFill>
                  <a:srgbClr val="0070C0"/>
                </a:solidFill>
              </a:rPr>
              <a:t>;</a:t>
            </a:r>
            <a:endParaRPr lang="ru-RU" sz="24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</a:rPr>
              <a:t>Определение ширины каждой полосы движения;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</a:rPr>
              <a:t>Определение общей ширины проезжей части.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72857" y="1467045"/>
            <a:ext cx="4462628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lnSpc>
                <a:spcPts val="900"/>
              </a:lnSpc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Основная проезжая часть.</a:t>
            </a:r>
            <a:endParaRPr lang="ru-RU" sz="15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6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2052</TotalTime>
  <Words>491</Words>
  <Application>Microsoft Office PowerPoint</Application>
  <PresentationFormat>Экран (4:3)</PresentationFormat>
  <Paragraphs>136</Paragraphs>
  <Slides>22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Calibri</vt:lpstr>
      <vt:lpstr>Cambria Math</vt:lpstr>
      <vt:lpstr>Century Gothic</vt:lpstr>
      <vt:lpstr>Symbol</vt:lpstr>
      <vt:lpstr>Times New Roman</vt:lpstr>
      <vt:lpstr>Wingdings</vt:lpstr>
      <vt:lpstr>Wingdings 3</vt:lpstr>
      <vt:lpstr>Легкий дым</vt:lpstr>
      <vt:lpstr> Основы проектирования городских дорог и улиц</vt:lpstr>
      <vt:lpstr>Тема 4. Лекция 6  Проектирование поперечного профиля улиц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сведения. Основные элементы улиц в поперечном профиле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83</cp:revision>
  <dcterms:created xsi:type="dcterms:W3CDTF">2014-09-03T06:40:38Z</dcterms:created>
  <dcterms:modified xsi:type="dcterms:W3CDTF">2021-11-30T04:47:23Z</dcterms:modified>
</cp:coreProperties>
</file>